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305" r:id="rId2"/>
    <p:sldId id="258" r:id="rId3"/>
    <p:sldId id="306" r:id="rId4"/>
    <p:sldId id="304" r:id="rId5"/>
    <p:sldId id="309" r:id="rId6"/>
    <p:sldId id="307" r:id="rId7"/>
    <p:sldId id="308" r:id="rId8"/>
    <p:sldId id="311" r:id="rId9"/>
    <p:sldId id="310" r:id="rId10"/>
    <p:sldId id="282" r:id="rId11"/>
  </p:sldIdLst>
  <p:sldSz cx="9144000" cy="5143500" type="screen16x9"/>
  <p:notesSz cx="6858000" cy="9144000"/>
  <p:embeddedFontLst>
    <p:embeddedFont>
      <p:font typeface="Abel" panose="020B0604020202020204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A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FD7616-2402-4C30-8BA7-89B926BE2AAE}">
  <a:tblStyle styleId="{77FD7616-2402-4C30-8BA7-89B926BE2A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3923" autoAdjust="0"/>
  </p:normalViewPr>
  <p:slideViewPr>
    <p:cSldViewPr snapToGrid="0">
      <p:cViewPr varScale="1">
        <p:scale>
          <a:sx n="96" d="100"/>
          <a:sy n="96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38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85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80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0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6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6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9b0aa8567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9b0aa8567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 rot="10800000" flipH="1"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46" name="Google Shape;46;p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47;p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48;p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49;p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50;p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51;p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11" lvl="0" indent="-317508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23" lvl="1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34" lvl="2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46" lvl="3" indent="-30480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57" lvl="4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69" lvl="5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80" lvl="6" indent="-30480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91" lvl="7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903" lvl="8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4972524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11" lvl="0" indent="-317508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23" lvl="1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34" lvl="2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46" lvl="3" indent="-30480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57" lvl="4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69" lvl="5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80" lvl="6" indent="-30480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91" lvl="7" indent="-30480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903" lvl="8" indent="-30480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1996976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83" name="Google Shape;83;p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85;p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86;p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87;p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88;p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0;p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6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10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10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10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-2896957" y="-2624952"/>
            <a:ext cx="13462914" cy="10123374"/>
            <a:chOff x="-2896958" y="-2624952"/>
            <a:chExt cx="13462914" cy="10123374"/>
          </a:xfrm>
        </p:grpSpPr>
        <p:grpSp>
          <p:nvGrpSpPr>
            <p:cNvPr id="306" name="Google Shape;306;p26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07" name="Google Shape;307;p26"/>
              <p:cNvSpPr/>
              <p:nvPr/>
            </p:nvSpPr>
            <p:spPr>
              <a:xfrm rot="9285662" flipH="1">
                <a:off x="5806126" y="2835956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rot="9285662" flipH="1">
                <a:off x="-2275832" y="-2073377"/>
                <a:ext cx="3410358" cy="3676910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 rot="9285662" flipH="1">
                <a:off x="-1152704" y="-1788187"/>
                <a:ext cx="3325502" cy="4032164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 rot="9285662" flipH="1">
                <a:off x="-1644474" y="-1680548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rot="9369735" flipH="1">
                <a:off x="6184762" y="2639811"/>
                <a:ext cx="3378707" cy="364278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rot="9369735" flipH="1">
                <a:off x="6604611" y="2002120"/>
                <a:ext cx="3294638" cy="3994742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13" name="Google Shape;313;p26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avLst/>
                <a:gdLst/>
                <a:ahLst/>
                <a:cxnLst/>
                <a:rect l="l" t="t" r="r" b="b"/>
                <a:pathLst>
                  <a:path w="47852" h="71534" extrusionOk="0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316" name="Google Shape;316;p26"/>
          <p:cNvSpPr txBox="1">
            <a:spLocks noGrp="1"/>
          </p:cNvSpPr>
          <p:nvPr>
            <p:ph type="subTitle" idx="1"/>
          </p:nvPr>
        </p:nvSpPr>
        <p:spPr>
          <a:xfrm>
            <a:off x="2822914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2"/>
          </p:nvPr>
        </p:nvSpPr>
        <p:spPr>
          <a:xfrm>
            <a:off x="2822914" y="1947954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9" name="Google Shape;319;p26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1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1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8" r:id="rId3"/>
    <p:sldLayoutId id="2147483661" r:id="rId4"/>
    <p:sldLayoutId id="214748367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09F24-1A4C-40BA-A8B2-04EE25B8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786" y="2042872"/>
            <a:ext cx="4566427" cy="2477386"/>
          </a:xfrm>
        </p:spPr>
        <p:txBody>
          <a:bodyPr/>
          <a:lstStyle/>
          <a:p>
            <a:pPr algn="l"/>
            <a:r>
              <a:rPr lang="en-US" dirty="0"/>
              <a:t>Mobile Programming Course</a:t>
            </a:r>
            <a:br>
              <a:rPr lang="en-US" dirty="0"/>
            </a:br>
            <a:r>
              <a:rPr lang="en-US" dirty="0"/>
              <a:t>Fall 2021</a:t>
            </a:r>
            <a:br>
              <a:rPr lang="en-US" dirty="0"/>
            </a:br>
            <a:r>
              <a:rPr lang="en-US" dirty="0"/>
              <a:t>Mohamad ChamanMotlagh</a:t>
            </a:r>
            <a:br>
              <a:rPr lang="en-US" dirty="0"/>
            </a:br>
            <a:r>
              <a:rPr lang="en-US" dirty="0" err="1"/>
              <a:t>Amirhosseir</a:t>
            </a:r>
            <a:r>
              <a:rPr lang="en-US" dirty="0"/>
              <a:t> </a:t>
            </a:r>
            <a:r>
              <a:rPr lang="en-US" dirty="0" err="1"/>
              <a:t>Hedielou</a:t>
            </a:r>
            <a:br>
              <a:rPr lang="en-US" dirty="0"/>
            </a:br>
            <a:r>
              <a:rPr lang="en-US" dirty="0" err="1"/>
              <a:t>Moein</a:t>
            </a:r>
            <a:r>
              <a:rPr lang="en-US" dirty="0"/>
              <a:t> </a:t>
            </a:r>
            <a:r>
              <a:rPr lang="en-US" dirty="0" err="1"/>
              <a:t>NasrKhademli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Course lecturer: Dr. </a:t>
            </a:r>
            <a:r>
              <a:rPr lang="en-US" dirty="0" err="1"/>
              <a:t>Sajad</a:t>
            </a:r>
            <a:r>
              <a:rPr lang="en-US" dirty="0"/>
              <a:t> </a:t>
            </a:r>
            <a:r>
              <a:rPr lang="en-US" dirty="0" err="1"/>
              <a:t>Shirali-Shahreza</a:t>
            </a:r>
            <a:br>
              <a:rPr lang="en-US" dirty="0"/>
            </a:br>
            <a:r>
              <a:rPr lang="en-US" dirty="0"/>
              <a:t>CE Department, </a:t>
            </a:r>
            <a:r>
              <a:rPr lang="en-US" dirty="0" err="1"/>
              <a:t>Amirkabir</a:t>
            </a:r>
            <a:r>
              <a:rPr lang="en-US" dirty="0"/>
              <a:t> University of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5B845-2AA8-4FF2-93B2-86F97A200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8786" y="1499073"/>
            <a:ext cx="4566427" cy="812613"/>
          </a:xfrm>
        </p:spPr>
        <p:txBody>
          <a:bodyPr/>
          <a:lstStyle/>
          <a:p>
            <a:r>
              <a:rPr lang="en-US" sz="2800" dirty="0">
                <a:solidFill>
                  <a:srgbClr val="DCAE52"/>
                </a:solidFill>
                <a:latin typeface="Abel"/>
                <a:sym typeface="Abel"/>
              </a:rPr>
              <a:t>MVP Preview</a:t>
            </a:r>
            <a:endParaRPr lang="en-US" sz="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7A629-2128-44EA-A680-9B002494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36" y="3116764"/>
            <a:ext cx="643276" cy="697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045AF-7736-48FF-B040-9B20E73C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36" y="2323706"/>
            <a:ext cx="643277" cy="67308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7E6CC3B-3927-4588-A777-020CB2384234}"/>
              </a:ext>
            </a:extLst>
          </p:cNvPr>
          <p:cNvSpPr txBox="1">
            <a:spLocks/>
          </p:cNvSpPr>
          <p:nvPr/>
        </p:nvSpPr>
        <p:spPr>
          <a:xfrm>
            <a:off x="1985999" y="591080"/>
            <a:ext cx="51720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7200" dirty="0">
                <a:solidFill>
                  <a:srgbClr val="DCAE52"/>
                </a:solidFill>
                <a:latin typeface="Abel"/>
                <a:sym typeface="Abel"/>
              </a:rPr>
              <a:t>3D illustrator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132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2822914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DO YOU HAVE ANY QUESTION?</a:t>
            </a:r>
            <a:endParaRPr dirty="0"/>
          </a:p>
        </p:txBody>
      </p:sp>
      <p:sp>
        <p:nvSpPr>
          <p:cNvPr id="863" name="Google Shape;863;p55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1996976" y="539501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TABLE OF CONTENTS</a:t>
            </a:r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1"/>
          </p:nvPr>
        </p:nvSpPr>
        <p:spPr>
          <a:xfrm>
            <a:off x="3231901" y="12078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Motive &amp; </a:t>
            </a:r>
            <a:r>
              <a:rPr lang="en-US" dirty="0"/>
              <a:t>Purpose</a:t>
            </a:r>
            <a:endParaRPr dirty="0"/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2"/>
          </p:nvPr>
        </p:nvSpPr>
        <p:spPr>
          <a:xfrm>
            <a:off x="3231901" y="1375826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" dirty="0"/>
              <a:t>Remebring the main idea</a:t>
            </a:r>
            <a:endParaRPr dirty="0"/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3"/>
          </p:nvPr>
        </p:nvSpPr>
        <p:spPr>
          <a:xfrm>
            <a:off x="2376385" y="11432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1.</a:t>
            </a: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4"/>
          </p:nvPr>
        </p:nvSpPr>
        <p:spPr>
          <a:xfrm>
            <a:off x="3231901" y="2599938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Implemented Sections</a:t>
            </a:r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5"/>
          </p:nvPr>
        </p:nvSpPr>
        <p:spPr>
          <a:xfrm>
            <a:off x="3231901" y="276791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</a:pPr>
            <a:r>
              <a:rPr lang="en-US" dirty="0"/>
              <a:t>What has been done so far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6"/>
          </p:nvPr>
        </p:nvSpPr>
        <p:spPr>
          <a:xfrm>
            <a:off x="2376385" y="2535300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2.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7"/>
          </p:nvPr>
        </p:nvSpPr>
        <p:spPr>
          <a:xfrm>
            <a:off x="3231901" y="3772886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Demo</a:t>
            </a:r>
            <a:endParaRPr dirty="0"/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8"/>
          </p:nvPr>
        </p:nvSpPr>
        <p:spPr>
          <a:xfrm>
            <a:off x="3231901" y="3940863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</a:pPr>
            <a:r>
              <a:rPr lang="en" dirty="0"/>
              <a:t>A short demo of our work</a:t>
            </a:r>
            <a:endParaRPr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9"/>
          </p:nvPr>
        </p:nvSpPr>
        <p:spPr>
          <a:xfrm>
            <a:off x="2376386" y="3708248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3.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D024F109-79CF-45B1-A1B1-5601F3BE5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8" t="4058" r="10586" b="2009"/>
          <a:stretch/>
        </p:blipFill>
        <p:spPr>
          <a:xfrm>
            <a:off x="6886224" y="667199"/>
            <a:ext cx="1873956" cy="38257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CAF765D-B9F4-498A-B32A-B70C5FFE0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0" r="9397" b="4112"/>
          <a:stretch/>
        </p:blipFill>
        <p:spPr>
          <a:xfrm>
            <a:off x="6756400" y="535770"/>
            <a:ext cx="2133600" cy="4113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4C00F42-7928-407A-AA97-059814FDD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15" t="-513" r="11238"/>
          <a:stretch/>
        </p:blipFill>
        <p:spPr>
          <a:xfrm>
            <a:off x="417689" y="568733"/>
            <a:ext cx="1806222" cy="38444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1E2285-DE24-4DED-860C-FAE4D25E5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0" r="9397" b="4112"/>
          <a:stretch/>
        </p:blipFill>
        <p:spPr>
          <a:xfrm>
            <a:off x="254000" y="515000"/>
            <a:ext cx="2133600" cy="4113500"/>
          </a:xfrm>
          <a:prstGeom prst="rect">
            <a:avLst/>
          </a:prstGeom>
        </p:spPr>
      </p:pic>
      <p:grpSp>
        <p:nvGrpSpPr>
          <p:cNvPr id="59" name="Google Shape;11109;p86">
            <a:extLst>
              <a:ext uri="{FF2B5EF4-FFF2-40B4-BE49-F238E27FC236}">
                <a16:creationId xmlns:a16="http://schemas.microsoft.com/office/drawing/2014/main" id="{B04A8427-B976-4D7B-B815-E5D68E6A6A30}"/>
              </a:ext>
            </a:extLst>
          </p:cNvPr>
          <p:cNvGrpSpPr/>
          <p:nvPr/>
        </p:nvGrpSpPr>
        <p:grpSpPr>
          <a:xfrm>
            <a:off x="3935584" y="952344"/>
            <a:ext cx="1063795" cy="1084988"/>
            <a:chOff x="-3852025" y="2764950"/>
            <a:chExt cx="291450" cy="293000"/>
          </a:xfrm>
          <a:solidFill>
            <a:srgbClr val="DCAE52"/>
          </a:solidFill>
        </p:grpSpPr>
        <p:sp>
          <p:nvSpPr>
            <p:cNvPr id="60" name="Google Shape;11110;p86">
              <a:extLst>
                <a:ext uri="{FF2B5EF4-FFF2-40B4-BE49-F238E27FC236}">
                  <a16:creationId xmlns:a16="http://schemas.microsoft.com/office/drawing/2014/main" id="{BD55F005-E4A7-4E39-A23B-07B0A30445A7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111;p86">
              <a:extLst>
                <a:ext uri="{FF2B5EF4-FFF2-40B4-BE49-F238E27FC236}">
                  <a16:creationId xmlns:a16="http://schemas.microsoft.com/office/drawing/2014/main" id="{F83D049F-7F66-4A43-9E77-22CA49E85FBE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787;p82">
            <a:extLst>
              <a:ext uri="{FF2B5EF4-FFF2-40B4-BE49-F238E27FC236}">
                <a16:creationId xmlns:a16="http://schemas.microsoft.com/office/drawing/2014/main" id="{F0198F2A-FDD4-4104-98D2-971C7323DBB6}"/>
              </a:ext>
            </a:extLst>
          </p:cNvPr>
          <p:cNvGrpSpPr/>
          <p:nvPr/>
        </p:nvGrpSpPr>
        <p:grpSpPr>
          <a:xfrm>
            <a:off x="2720397" y="1670167"/>
            <a:ext cx="263294" cy="367165"/>
            <a:chOff x="-63987100" y="2646800"/>
            <a:chExt cx="227625" cy="317425"/>
          </a:xfrm>
          <a:solidFill>
            <a:srgbClr val="DCAE52"/>
          </a:solidFill>
        </p:grpSpPr>
        <p:sp>
          <p:nvSpPr>
            <p:cNvPr id="63" name="Google Shape;9788;p82">
              <a:extLst>
                <a:ext uri="{FF2B5EF4-FFF2-40B4-BE49-F238E27FC236}">
                  <a16:creationId xmlns:a16="http://schemas.microsoft.com/office/drawing/2014/main" id="{641D1F61-256E-4AE9-A9C0-6A706A9CD985}"/>
                </a:ext>
              </a:extLst>
            </p:cNvPr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789;p82">
              <a:extLst>
                <a:ext uri="{FF2B5EF4-FFF2-40B4-BE49-F238E27FC236}">
                  <a16:creationId xmlns:a16="http://schemas.microsoft.com/office/drawing/2014/main" id="{F25EC693-2E54-4B52-A6C6-4EFB84A4A763}"/>
                </a:ext>
              </a:extLst>
            </p:cNvPr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10C1F816-60C2-4BED-9392-80401485EEF5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387600" y="1464317"/>
            <a:ext cx="1418161" cy="1107433"/>
          </a:xfrm>
          <a:prstGeom prst="curvedConnector3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AC6E48AC-D614-4758-9682-F6352E4749B6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>
            <a:off x="5129202" y="1464318"/>
            <a:ext cx="1627198" cy="1128203"/>
          </a:xfrm>
          <a:prstGeom prst="curvedConnector3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8" name="Google Shape;9787;p82">
            <a:extLst>
              <a:ext uri="{FF2B5EF4-FFF2-40B4-BE49-F238E27FC236}">
                <a16:creationId xmlns:a16="http://schemas.microsoft.com/office/drawing/2014/main" id="{5B9B0C96-F3C0-4058-A31C-EBD8AB5E42B0}"/>
              </a:ext>
            </a:extLst>
          </p:cNvPr>
          <p:cNvGrpSpPr/>
          <p:nvPr/>
        </p:nvGrpSpPr>
        <p:grpSpPr>
          <a:xfrm>
            <a:off x="6133431" y="1644911"/>
            <a:ext cx="263294" cy="367165"/>
            <a:chOff x="-63987100" y="2646800"/>
            <a:chExt cx="227625" cy="317425"/>
          </a:xfrm>
          <a:solidFill>
            <a:srgbClr val="DCAE52"/>
          </a:solidFill>
        </p:grpSpPr>
        <p:sp>
          <p:nvSpPr>
            <p:cNvPr id="79" name="Google Shape;9788;p82">
              <a:extLst>
                <a:ext uri="{FF2B5EF4-FFF2-40B4-BE49-F238E27FC236}">
                  <a16:creationId xmlns:a16="http://schemas.microsoft.com/office/drawing/2014/main" id="{B64EF9A8-BD62-4064-BF46-C222321467DE}"/>
                </a:ext>
              </a:extLst>
            </p:cNvPr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789;p82">
              <a:extLst>
                <a:ext uri="{FF2B5EF4-FFF2-40B4-BE49-F238E27FC236}">
                  <a16:creationId xmlns:a16="http://schemas.microsoft.com/office/drawing/2014/main" id="{9F72839D-65D5-4597-BADD-2083DE91CA76}"/>
                </a:ext>
              </a:extLst>
            </p:cNvPr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7035027-D1DB-41E2-85D1-51EFA97012BF}"/>
              </a:ext>
            </a:extLst>
          </p:cNvPr>
          <p:cNvCxnSpPr/>
          <p:nvPr/>
        </p:nvCxnSpPr>
        <p:spPr>
          <a:xfrm>
            <a:off x="4361022" y="2088532"/>
            <a:ext cx="0" cy="1100979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07C67F-7DBF-4C0E-86C8-A7AA53599B59}"/>
              </a:ext>
            </a:extLst>
          </p:cNvPr>
          <p:cNvSpPr txBox="1"/>
          <p:nvPr/>
        </p:nvSpPr>
        <p:spPr>
          <a:xfrm>
            <a:off x="3460775" y="3210430"/>
            <a:ext cx="1800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DCAE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algn="ctr"/>
            <a:r>
              <a:rPr lang="en-US" sz="1800" dirty="0">
                <a:solidFill>
                  <a:srgbClr val="DCAE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pPr algn="ctr"/>
            <a:r>
              <a:rPr lang="en-US" sz="1800" dirty="0">
                <a:solidFill>
                  <a:srgbClr val="DCAE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and Send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03A338B-446B-4EB4-AA6B-92840379811D}"/>
              </a:ext>
            </a:extLst>
          </p:cNvPr>
          <p:cNvSpPr txBox="1"/>
          <p:nvPr/>
        </p:nvSpPr>
        <p:spPr>
          <a:xfrm>
            <a:off x="2728202" y="52054"/>
            <a:ext cx="326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DCAE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Simplified Workflow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6F25C7-5B9F-4B1D-A071-031E4073365E}"/>
              </a:ext>
            </a:extLst>
          </p:cNvPr>
          <p:cNvCxnSpPr>
            <a:cxnSpLocks/>
          </p:cNvCxnSpPr>
          <p:nvPr/>
        </p:nvCxnSpPr>
        <p:spPr>
          <a:xfrm>
            <a:off x="620889" y="2449689"/>
            <a:ext cx="13320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3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E427D6-9368-4BCE-8C6D-D4ED3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50" y="0"/>
            <a:ext cx="5150100" cy="431400"/>
          </a:xfrm>
        </p:spPr>
        <p:txBody>
          <a:bodyPr/>
          <a:lstStyle/>
          <a:p>
            <a:r>
              <a:rPr lang="en-US" dirty="0"/>
              <a:t>First Preview Implemented Sections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5B761-2E10-45F4-9D8D-7EAFB4491E3C}"/>
              </a:ext>
            </a:extLst>
          </p:cNvPr>
          <p:cNvSpPr txBox="1"/>
          <p:nvPr/>
        </p:nvSpPr>
        <p:spPr>
          <a:xfrm>
            <a:off x="851451" y="987972"/>
            <a:ext cx="75988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Montserrat"/>
                <a:sym typeface="Montserrat"/>
              </a:rPr>
              <a:t>Overall flow of the Application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Montserrat"/>
                <a:sym typeface="Montserrat"/>
              </a:rPr>
              <a:t>First page of the app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Montserrat"/>
                <a:sym typeface="Montserrat"/>
              </a:rPr>
              <a:t>QR scanner Activity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lvl="2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Montserrat"/>
                <a:sym typeface="Montserrat"/>
              </a:rPr>
              <a:t>Model Viewer Activity</a:t>
            </a:r>
          </a:p>
          <a:p>
            <a:pPr marL="285750" lvl="4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3"/>
              </a:solidFill>
              <a:latin typeface="Montserrat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CA9F3-AC1D-4AB2-A820-8C4394A36D67}"/>
              </a:ext>
            </a:extLst>
          </p:cNvPr>
          <p:cNvSpPr txBox="1"/>
          <p:nvPr/>
        </p:nvSpPr>
        <p:spPr>
          <a:xfrm>
            <a:off x="1403245" y="1707930"/>
            <a:ext cx="759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Structure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Coloring and Styles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Dark/Light mode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Activity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63F52-A925-4AF6-89AD-C62374BA3FB0}"/>
              </a:ext>
            </a:extLst>
          </p:cNvPr>
          <p:cNvSpPr txBox="1"/>
          <p:nvPr/>
        </p:nvSpPr>
        <p:spPr>
          <a:xfrm>
            <a:off x="1403245" y="3218609"/>
            <a:ext cx="759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Structure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Montserrat"/>
                <a:sym typeface="Montserrat"/>
              </a:rPr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32177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E427D6-9368-4BCE-8C6D-D4ED3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3044" y="1004147"/>
            <a:ext cx="5150100" cy="431400"/>
          </a:xfrm>
        </p:spPr>
        <p:txBody>
          <a:bodyPr/>
          <a:lstStyle/>
          <a:p>
            <a:r>
              <a:rPr lang="en-US" sz="2000" dirty="0"/>
              <a:t>First Preview Implemented Sections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5B761-2E10-45F4-9D8D-7EAFB4491E3C}"/>
              </a:ext>
            </a:extLst>
          </p:cNvPr>
          <p:cNvSpPr txBox="1"/>
          <p:nvPr/>
        </p:nvSpPr>
        <p:spPr>
          <a:xfrm>
            <a:off x="0" y="1477829"/>
            <a:ext cx="4428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Overall flow of the Application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First page of the app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QR scanner Activity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lvl="2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Model Viewer Activity</a:t>
            </a:r>
          </a:p>
          <a:p>
            <a:pPr marL="285750" lvl="4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3"/>
              </a:solidFill>
              <a:latin typeface="Montserrat"/>
              <a:sym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CA9F3-AC1D-4AB2-A820-8C4394A36D67}"/>
              </a:ext>
            </a:extLst>
          </p:cNvPr>
          <p:cNvSpPr txBox="1"/>
          <p:nvPr/>
        </p:nvSpPr>
        <p:spPr>
          <a:xfrm>
            <a:off x="551794" y="2099816"/>
            <a:ext cx="2006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accent3"/>
                </a:solidFill>
                <a:latin typeface="Montserrat"/>
                <a:sym typeface="Montserrat"/>
              </a:rPr>
              <a:t>Structure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accent3"/>
                </a:solidFill>
                <a:latin typeface="Montserrat"/>
                <a:sym typeface="Montserrat"/>
              </a:rPr>
              <a:t>Coloring and Styles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accent3"/>
                </a:solidFill>
                <a:latin typeface="Montserrat"/>
                <a:sym typeface="Montserrat"/>
              </a:rPr>
              <a:t>Dark/Light mode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accent3"/>
                </a:solidFill>
                <a:latin typeface="Montserrat"/>
                <a:sym typeface="Montserrat"/>
              </a:rPr>
              <a:t>Activity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63F52-A925-4AF6-89AD-C62374BA3FB0}"/>
              </a:ext>
            </a:extLst>
          </p:cNvPr>
          <p:cNvSpPr txBox="1"/>
          <p:nvPr/>
        </p:nvSpPr>
        <p:spPr>
          <a:xfrm>
            <a:off x="547623" y="3275800"/>
            <a:ext cx="1520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accent3"/>
                </a:solidFill>
                <a:latin typeface="Montserrat"/>
                <a:sym typeface="Montserrat"/>
              </a:rPr>
              <a:t>Structure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accent3"/>
                </a:solidFill>
                <a:latin typeface="Montserrat"/>
                <a:sym typeface="Montserrat"/>
              </a:rPr>
              <a:t>Functionality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4B129E4-B822-415E-AC53-296919F72607}"/>
              </a:ext>
            </a:extLst>
          </p:cNvPr>
          <p:cNvSpPr txBox="1">
            <a:spLocks/>
          </p:cNvSpPr>
          <p:nvPr/>
        </p:nvSpPr>
        <p:spPr>
          <a:xfrm>
            <a:off x="1996950" y="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MVP Implemented Sections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43F15-E578-4F7D-ABA3-2F047B72A442}"/>
              </a:ext>
            </a:extLst>
          </p:cNvPr>
          <p:cNvSpPr txBox="1"/>
          <p:nvPr/>
        </p:nvSpPr>
        <p:spPr>
          <a:xfrm>
            <a:off x="4715882" y="1198076"/>
            <a:ext cx="75988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3"/>
                </a:solidFill>
                <a:latin typeface="Montserrat"/>
                <a:sym typeface="Montserrat"/>
              </a:rPr>
              <a:t>Login/Register Logic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>
              <a:buClr>
                <a:srgbClr val="DCAE52"/>
              </a:buClr>
            </a:pPr>
            <a:endParaRPr lang="en-US" sz="24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3"/>
                </a:solidFill>
                <a:latin typeface="Montserrat"/>
                <a:sym typeface="Montserrat"/>
              </a:rPr>
              <a:t>Visual Activities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>
              <a:buClr>
                <a:srgbClr val="DCAE52"/>
              </a:buClr>
            </a:pPr>
            <a:endParaRPr lang="en-US" sz="24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/>
              </a:solidFill>
              <a:latin typeface="Montserrat"/>
              <a:sym typeface="Montserrat"/>
            </a:endParaRP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3"/>
                </a:solidFill>
                <a:latin typeface="Montserrat"/>
                <a:sym typeface="Montserrat"/>
              </a:rPr>
              <a:t>Model Viewer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41F73-5184-42E3-893A-3C739F9D9725}"/>
              </a:ext>
            </a:extLst>
          </p:cNvPr>
          <p:cNvSpPr txBox="1"/>
          <p:nvPr/>
        </p:nvSpPr>
        <p:spPr>
          <a:xfrm>
            <a:off x="5081331" y="1641689"/>
            <a:ext cx="2599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Request/Response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Error Checking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9533B-EAA9-466C-88A1-A370466630F3}"/>
              </a:ext>
            </a:extLst>
          </p:cNvPr>
          <p:cNvSpPr txBox="1"/>
          <p:nvPr/>
        </p:nvSpPr>
        <p:spPr>
          <a:xfrm>
            <a:off x="5081331" y="2722523"/>
            <a:ext cx="219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Better UI/UX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Animations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032FE-A24E-4F6D-BDE5-AF840456DB69}"/>
              </a:ext>
            </a:extLst>
          </p:cNvPr>
          <p:cNvSpPr txBox="1"/>
          <p:nvPr/>
        </p:nvSpPr>
        <p:spPr>
          <a:xfrm>
            <a:off x="4898573" y="4209556"/>
            <a:ext cx="2190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Show 3D Models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Show AR Models</a:t>
            </a:r>
          </a:p>
          <a:p>
            <a:pPr marL="285750" indent="-285750">
              <a:buClr>
                <a:srgbClr val="DCAE52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/>
                </a:solidFill>
                <a:latin typeface="Montserrat"/>
                <a:sym typeface="Montserrat"/>
              </a:rPr>
              <a:t>Interactivity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296DAC-CF6A-447D-BAA3-AAFCAACDFA25}"/>
              </a:ext>
            </a:extLst>
          </p:cNvPr>
          <p:cNvCxnSpPr>
            <a:cxnSpLocks/>
          </p:cNvCxnSpPr>
          <p:nvPr/>
        </p:nvCxnSpPr>
        <p:spPr>
          <a:xfrm>
            <a:off x="2766660" y="1872343"/>
            <a:ext cx="1949222" cy="0"/>
          </a:xfrm>
          <a:prstGeom prst="straightConnector1">
            <a:avLst/>
          </a:prstGeom>
          <a:ln w="76200">
            <a:solidFill>
              <a:srgbClr val="DCAE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9D956E-9621-413D-9B90-0DE876DB8B7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766660" y="2721570"/>
            <a:ext cx="1949222" cy="0"/>
          </a:xfrm>
          <a:prstGeom prst="straightConnector1">
            <a:avLst/>
          </a:prstGeom>
          <a:ln w="76200">
            <a:solidFill>
              <a:srgbClr val="DCAE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90EC9-0367-495A-BDF2-CD4471FD3C9E}"/>
              </a:ext>
            </a:extLst>
          </p:cNvPr>
          <p:cNvCxnSpPr>
            <a:cxnSpLocks/>
          </p:cNvCxnSpPr>
          <p:nvPr/>
        </p:nvCxnSpPr>
        <p:spPr>
          <a:xfrm>
            <a:off x="2766660" y="4139353"/>
            <a:ext cx="1949222" cy="0"/>
          </a:xfrm>
          <a:prstGeom prst="straightConnector1">
            <a:avLst/>
          </a:prstGeom>
          <a:ln w="76200">
            <a:solidFill>
              <a:srgbClr val="DCAE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21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621D4-1BD3-4BF7-B1B7-BEE2AF52DE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81" t="7613" r="20785" b="8167"/>
          <a:stretch/>
        </p:blipFill>
        <p:spPr>
          <a:xfrm>
            <a:off x="3598309" y="530147"/>
            <a:ext cx="2133600" cy="4329785"/>
          </a:xfrm>
          <a:prstGeom prst="roundRect">
            <a:avLst>
              <a:gd name="adj" fmla="val 110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E427D6-9368-4BCE-8C6D-D4ED3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50" y="0"/>
            <a:ext cx="5150100" cy="431400"/>
          </a:xfrm>
        </p:spPr>
        <p:txBody>
          <a:bodyPr/>
          <a:lstStyle/>
          <a:p>
            <a:r>
              <a:rPr lang="en-US" dirty="0"/>
              <a:t>First Preview 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8DB5B5-FF77-4002-9AE0-745292106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81" t="7613" r="20785" b="8167"/>
          <a:stretch/>
        </p:blipFill>
        <p:spPr>
          <a:xfrm>
            <a:off x="930150" y="554690"/>
            <a:ext cx="2133600" cy="4329785"/>
          </a:xfrm>
          <a:prstGeom prst="roundRect">
            <a:avLst>
              <a:gd name="adj" fmla="val 110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D902F1-34C3-4B66-B4D9-DFE060100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813" y="922072"/>
            <a:ext cx="1994588" cy="3545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5CF49-F7D2-4FD2-AD6C-3051C78299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81" t="7613" r="20785" b="8167"/>
          <a:stretch/>
        </p:blipFill>
        <p:spPr>
          <a:xfrm>
            <a:off x="6266468" y="554690"/>
            <a:ext cx="2133600" cy="4329785"/>
          </a:xfrm>
          <a:prstGeom prst="roundRect">
            <a:avLst>
              <a:gd name="adj" fmla="val 110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SVID_20211103_135554_1">
            <a:hlinkClick r:id="" action="ppaction://media"/>
            <a:extLst>
              <a:ext uri="{FF2B5EF4-FFF2-40B4-BE49-F238E27FC236}">
                <a16:creationId xmlns:a16="http://schemas.microsoft.com/office/drawing/2014/main" id="{D7C60384-F8B4-4D04-8793-BA7D48F86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6480" y="986090"/>
            <a:ext cx="1933575" cy="343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F5FC02B-21C4-4D22-A98E-1F13658B2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49"/>
          <a:stretch/>
        </p:blipFill>
        <p:spPr>
          <a:xfrm>
            <a:off x="6637443" y="618341"/>
            <a:ext cx="1911631" cy="39895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01F44-5B2A-4E0B-882B-72A7F08340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" r="-2" b="6501"/>
          <a:stretch/>
        </p:blipFill>
        <p:spPr>
          <a:xfrm>
            <a:off x="3614724" y="597680"/>
            <a:ext cx="1930769" cy="3989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BBFDA-F1CA-4765-AF20-DA181D3EDF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15"/>
          <a:stretch/>
        </p:blipFill>
        <p:spPr>
          <a:xfrm>
            <a:off x="594904" y="605721"/>
            <a:ext cx="1901715" cy="3989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E427D6-9368-4BCE-8C6D-D4ED3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50" y="0"/>
            <a:ext cx="5150100" cy="431400"/>
          </a:xfrm>
        </p:spPr>
        <p:txBody>
          <a:bodyPr/>
          <a:lstStyle/>
          <a:p>
            <a:r>
              <a:rPr lang="en-US" dirty="0"/>
              <a:t>MVP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FD397-A4A8-4A63-A4FB-14EC6F0470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30" r="9397" b="4112"/>
          <a:stretch/>
        </p:blipFill>
        <p:spPr>
          <a:xfrm>
            <a:off x="453775" y="528891"/>
            <a:ext cx="2207231" cy="4255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6A416-3BE6-43E6-BA2D-480614AD59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30" r="9397" b="4112"/>
          <a:stretch/>
        </p:blipFill>
        <p:spPr>
          <a:xfrm>
            <a:off x="3476494" y="520849"/>
            <a:ext cx="2207231" cy="4255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43236-91B9-4A39-9560-47B7EAF1D3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30" r="9397" b="4112"/>
          <a:stretch/>
        </p:blipFill>
        <p:spPr>
          <a:xfrm>
            <a:off x="6499213" y="528891"/>
            <a:ext cx="2207231" cy="425545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141CFD-777D-4B44-9182-2D3776BC67B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661006" y="2016412"/>
            <a:ext cx="821933" cy="640208"/>
          </a:xfrm>
          <a:prstGeom prst="curvedConnector3">
            <a:avLst>
              <a:gd name="adj1" fmla="val 50000"/>
            </a:avLst>
          </a:prstGeom>
          <a:ln w="57150">
            <a:solidFill>
              <a:srgbClr val="DCAE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6">
            <a:extLst>
              <a:ext uri="{FF2B5EF4-FFF2-40B4-BE49-F238E27FC236}">
                <a16:creationId xmlns:a16="http://schemas.microsoft.com/office/drawing/2014/main" id="{FB07B03D-78FE-4EFB-A800-EFE327CFA116}"/>
              </a:ext>
            </a:extLst>
          </p:cNvPr>
          <p:cNvCxnSpPr>
            <a:cxnSpLocks/>
          </p:cNvCxnSpPr>
          <p:nvPr/>
        </p:nvCxnSpPr>
        <p:spPr>
          <a:xfrm>
            <a:off x="5683723" y="2571750"/>
            <a:ext cx="801318" cy="727967"/>
          </a:xfrm>
          <a:prstGeom prst="curvedConnector3">
            <a:avLst>
              <a:gd name="adj1" fmla="val 50000"/>
            </a:avLst>
          </a:prstGeom>
          <a:ln w="57150">
            <a:solidFill>
              <a:srgbClr val="DCAE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5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E7EED3-9894-4032-97BD-F5BB10D5D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2" t="-1101" r="9957" b="5007"/>
          <a:stretch/>
        </p:blipFill>
        <p:spPr>
          <a:xfrm>
            <a:off x="5218269" y="638066"/>
            <a:ext cx="1816475" cy="39773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6A416-3BE6-43E6-BA2D-480614AD5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0" r="9397" b="4112"/>
          <a:stretch/>
        </p:blipFill>
        <p:spPr>
          <a:xfrm>
            <a:off x="5019669" y="531123"/>
            <a:ext cx="2207231" cy="425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E8E60-A0F0-4520-A44A-4D70D06AD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91"/>
          <a:stretch/>
        </p:blipFill>
        <p:spPr>
          <a:xfrm>
            <a:off x="2138101" y="628614"/>
            <a:ext cx="1911631" cy="3996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DFD397-A4A8-4A63-A4FB-14EC6F047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0" r="9397" b="4112"/>
          <a:stretch/>
        </p:blipFill>
        <p:spPr>
          <a:xfrm>
            <a:off x="1996950" y="539165"/>
            <a:ext cx="2207231" cy="42554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E427D6-9368-4BCE-8C6D-D4ED3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50" y="0"/>
            <a:ext cx="5150100" cy="431400"/>
          </a:xfrm>
        </p:spPr>
        <p:txBody>
          <a:bodyPr/>
          <a:lstStyle/>
          <a:p>
            <a:r>
              <a:rPr lang="en-US" dirty="0"/>
              <a:t>MVP Flow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141CFD-777D-4B44-9182-2D3776BC67B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204181" y="2026686"/>
            <a:ext cx="821933" cy="640208"/>
          </a:xfrm>
          <a:prstGeom prst="curvedConnector3">
            <a:avLst>
              <a:gd name="adj1" fmla="val 50000"/>
            </a:avLst>
          </a:prstGeom>
          <a:ln w="57150">
            <a:solidFill>
              <a:srgbClr val="DCAE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FD397-A4A8-4A63-A4FB-14EC6F0470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0" r="9397" b="4112"/>
          <a:stretch/>
        </p:blipFill>
        <p:spPr>
          <a:xfrm>
            <a:off x="3505200" y="515000"/>
            <a:ext cx="2133600" cy="411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E427D6-9368-4BCE-8C6D-D4ED32AD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50" y="0"/>
            <a:ext cx="5150100" cy="431400"/>
          </a:xfrm>
        </p:spPr>
        <p:txBody>
          <a:bodyPr/>
          <a:lstStyle/>
          <a:p>
            <a:r>
              <a:rPr lang="en-US" dirty="0"/>
              <a:t>MVP Demo</a:t>
            </a:r>
          </a:p>
        </p:txBody>
      </p:sp>
      <p:pic>
        <p:nvPicPr>
          <p:cNvPr id="6" name="New video">
            <a:hlinkClick r:id="" action="ppaction://media"/>
            <a:extLst>
              <a:ext uri="{FF2B5EF4-FFF2-40B4-BE49-F238E27FC236}">
                <a16:creationId xmlns:a16="http://schemas.microsoft.com/office/drawing/2014/main" id="{74FCF2D6-F706-4A38-8B18-BE1DBBA903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7265" r="37140" b="-490"/>
          <a:stretch/>
        </p:blipFill>
        <p:spPr>
          <a:xfrm>
            <a:off x="3701333" y="631092"/>
            <a:ext cx="1741334" cy="3845657"/>
          </a:xfrm>
          <a:prstGeom prst="roundRect">
            <a:avLst>
              <a:gd name="adj" fmla="val 1037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1459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184</Words>
  <Application>Microsoft Office PowerPoint</Application>
  <PresentationFormat>On-screen Show (16:9)</PresentationFormat>
  <Paragraphs>75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</vt:lpstr>
      <vt:lpstr>Abel</vt:lpstr>
      <vt:lpstr>Wingdings</vt:lpstr>
      <vt:lpstr>Arial</vt:lpstr>
      <vt:lpstr>Times New Roman</vt:lpstr>
      <vt:lpstr>Custal Project Proposal by Slidesgo</vt:lpstr>
      <vt:lpstr>Mobile Programming Course Fall 2021 Mohamad ChamanMotlagh Amirhosseir Hedielou Moein NasrKhademli  Course lecturer: Dr. Sajad Shirali-Shahreza CE Department, Amirkabir University of Technology</vt:lpstr>
      <vt:lpstr>TABLE OF CONTENTS</vt:lpstr>
      <vt:lpstr>PowerPoint Presentation</vt:lpstr>
      <vt:lpstr>First Preview Implemented Sections</vt:lpstr>
      <vt:lpstr>First Preview Implemented Sections</vt:lpstr>
      <vt:lpstr>First Preview Demo</vt:lpstr>
      <vt:lpstr>MVP Flow</vt:lpstr>
      <vt:lpstr>MVP Flow</vt:lpstr>
      <vt:lpstr>MVP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3DI - MVP</dc:title>
  <dc:creator>Mohamad Chaman-Motlagh</dc:creator>
  <cp:lastModifiedBy>Mohamad ChamanMotlagh</cp:lastModifiedBy>
  <cp:revision>120</cp:revision>
  <cp:lastPrinted>2021-10-17T09:39:53Z</cp:lastPrinted>
  <dcterms:modified xsi:type="dcterms:W3CDTF">2022-01-01T20:00:41Z</dcterms:modified>
</cp:coreProperties>
</file>